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2" r:id="rId2"/>
    <p:sldMasterId id="2147483695" r:id="rId3"/>
  </p:sldMasterIdLst>
  <p:notesMasterIdLst>
    <p:notesMasterId r:id="rId23"/>
  </p:notesMasterIdLst>
  <p:sldIdLst>
    <p:sldId id="342" r:id="rId4"/>
    <p:sldId id="300" r:id="rId5"/>
    <p:sldId id="292" r:id="rId6"/>
    <p:sldId id="309" r:id="rId7"/>
    <p:sldId id="324" r:id="rId8"/>
    <p:sldId id="327" r:id="rId9"/>
    <p:sldId id="326" r:id="rId10"/>
    <p:sldId id="329" r:id="rId11"/>
    <p:sldId id="340" r:id="rId12"/>
    <p:sldId id="332" r:id="rId13"/>
    <p:sldId id="333" r:id="rId14"/>
    <p:sldId id="338" r:id="rId15"/>
    <p:sldId id="339" r:id="rId16"/>
    <p:sldId id="335" r:id="rId17"/>
    <p:sldId id="336" r:id="rId18"/>
    <p:sldId id="337" r:id="rId19"/>
    <p:sldId id="341" r:id="rId20"/>
    <p:sldId id="343" r:id="rId21"/>
    <p:sldId id="34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938689-1189-4B44-AAC4-B0577F880E23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39C679-4627-48BD-90C0-BDD0DE335D1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083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E4F59-850A-4B90-B1F6-FF37E1E0D5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7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478635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011755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38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900006" y="226804"/>
            <a:ext cx="5040000" cy="57358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2" y="1840015"/>
            <a:ext cx="3276600" cy="4122639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4909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7619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dirty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18213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298807" y="1933315"/>
            <a:ext cx="2639660" cy="262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9"/>
          </p:nvPr>
        </p:nvSpPr>
        <p:spPr>
          <a:xfrm>
            <a:off x="490538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20"/>
          </p:nvPr>
        </p:nvSpPr>
        <p:spPr>
          <a:xfrm>
            <a:off x="3366173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9" name="Tijdelijke aanduiding voor tekst 6"/>
          <p:cNvSpPr>
            <a:spLocks noGrp="1"/>
          </p:cNvSpPr>
          <p:nvPr>
            <p:ph type="body" sz="quarter" idx="21"/>
          </p:nvPr>
        </p:nvSpPr>
        <p:spPr>
          <a:xfrm>
            <a:off x="6241805" y="4610101"/>
            <a:ext cx="2752725" cy="360000"/>
          </a:xfrm>
        </p:spPr>
        <p:txBody>
          <a:bodyPr wrap="none" lIns="36000" rIns="0"/>
          <a:lstStyle>
            <a:lvl1pPr marL="0" indent="0">
              <a:buFontTx/>
              <a:buNone/>
              <a:defRPr sz="1800">
                <a:solidFill>
                  <a:schemeClr val="tx1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0" name="Tijdelijke aanduiding voor tekst 6"/>
          <p:cNvSpPr>
            <a:spLocks noGrp="1"/>
          </p:cNvSpPr>
          <p:nvPr>
            <p:ph type="body" sz="quarter" idx="22"/>
          </p:nvPr>
        </p:nvSpPr>
        <p:spPr>
          <a:xfrm>
            <a:off x="49053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1" name="Tijdelijke aanduiding voor tekst 6"/>
          <p:cNvSpPr>
            <a:spLocks noGrp="1"/>
          </p:cNvSpPr>
          <p:nvPr>
            <p:ph type="body" sz="quarter" idx="23"/>
          </p:nvPr>
        </p:nvSpPr>
        <p:spPr>
          <a:xfrm>
            <a:off x="3365678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12" name="Tijdelijke aanduiding voor tekst 6"/>
          <p:cNvSpPr>
            <a:spLocks noGrp="1"/>
          </p:cNvSpPr>
          <p:nvPr>
            <p:ph type="body" sz="quarter" idx="24"/>
          </p:nvPr>
        </p:nvSpPr>
        <p:spPr>
          <a:xfrm>
            <a:off x="6241805" y="4985219"/>
            <a:ext cx="2752725" cy="360000"/>
          </a:xfrm>
        </p:spPr>
        <p:txBody>
          <a:bodyPr wrap="square" lIns="36000" rIns="0"/>
          <a:lstStyle>
            <a:lvl1pPr marL="0" indent="0">
              <a:buFontTx/>
              <a:buNone/>
              <a:defRPr sz="1800">
                <a:solidFill>
                  <a:schemeClr val="bg2"/>
                </a:solidFill>
              </a:defRPr>
            </a:lvl1pPr>
            <a:lvl2pPr marL="696896" indent="0">
              <a:buFontTx/>
              <a:buNone/>
              <a:defRPr sz="1800"/>
            </a:lvl2pPr>
            <a:lvl3pPr marL="1560473" indent="0">
              <a:buFontTx/>
              <a:buNone/>
              <a:defRPr sz="1800"/>
            </a:lvl3pPr>
            <a:lvl4pPr marL="2331979" indent="0">
              <a:buFontTx/>
              <a:buNone/>
              <a:defRPr sz="1800"/>
            </a:lvl4pPr>
            <a:lvl5pPr marL="3052686" indent="0">
              <a:buFontTx/>
              <a:buNone/>
              <a:defRPr sz="1800"/>
            </a:lvl5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89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399" y="1929606"/>
            <a:ext cx="4104000" cy="402738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40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536400" y="1402557"/>
            <a:ext cx="8402400" cy="45529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4167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/>
          </p:nvPr>
        </p:nvSpPr>
        <p:spPr>
          <a:xfrm>
            <a:off x="536400" y="233363"/>
            <a:ext cx="4011352" cy="57204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afbeelding 24"/>
          <p:cNvSpPr>
            <a:spLocks noGrp="1"/>
          </p:cNvSpPr>
          <p:nvPr>
            <p:ph type="pic" sz="quarter" idx="17"/>
          </p:nvPr>
        </p:nvSpPr>
        <p:spPr>
          <a:xfrm>
            <a:off x="4827265" y="233367"/>
            <a:ext cx="4104000" cy="571955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5483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4" y="0"/>
            <a:ext cx="9143999" cy="685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 bwMode="white">
          <a:xfrm>
            <a:off x="491643" y="230192"/>
            <a:ext cx="8442796" cy="840125"/>
          </a:xfrm>
          <a:noFill/>
          <a:ln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4952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numm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1292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37321" y="1752601"/>
            <a:ext cx="8601903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11192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91"/>
            <a:ext cx="8442796" cy="8401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538166" y="1933575"/>
            <a:ext cx="8398089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29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41274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718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8521188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173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3200" y="230189"/>
            <a:ext cx="3276000" cy="1353086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495301" y="1835251"/>
            <a:ext cx="3276600" cy="3657600"/>
          </a:xfrm>
        </p:spPr>
        <p:txBody>
          <a:bodyPr lIns="36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2" name="Tijdelijke aanduiding voor afbeelding 24"/>
          <p:cNvSpPr>
            <a:spLocks noGrp="1" noChangeAspect="1"/>
          </p:cNvSpPr>
          <p:nvPr>
            <p:ph type="pic" sz="quarter" idx="18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3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3887699" y="224477"/>
            <a:ext cx="5040000" cy="5040000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3504854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5"/>
            <a:ext cx="2133600" cy="365125"/>
          </a:xfrm>
          <a:prstGeom prst="rect">
            <a:avLst/>
          </a:prstGeom>
        </p:spPr>
        <p:txBody>
          <a:bodyPr/>
          <a:lstStyle/>
          <a:p>
            <a:fld id="{307E89A9-E009-4DDE-879B-285B744E7C9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518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0CAC0-F134-4639-AF9C-526E07B1537F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A850-BF96-4DD5-A9BD-D559E0E5D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79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57551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5392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46769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6071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261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09480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26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93357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488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56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85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5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3835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6772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5718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60277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41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3152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5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929604"/>
            <a:ext cx="4104000" cy="4033051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83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873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9451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62673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29646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86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91643" y="230192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752601"/>
            <a:ext cx="4140000" cy="4314825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23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21200" y="1835249"/>
            <a:ext cx="4140000" cy="40896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933575"/>
            <a:ext cx="4140000" cy="40284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062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8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538166" y="1828801"/>
            <a:ext cx="8404225" cy="4133851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80059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3053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3044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76508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20"/>
          </p:nvPr>
        </p:nvSpPr>
        <p:spPr bwMode="auto">
          <a:xfrm>
            <a:off x="6308818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ijdelijke aanduiding voor afbeelding 24"/>
          <p:cNvSpPr>
            <a:spLocks noGrp="1" noChangeAspect="1"/>
          </p:cNvSpPr>
          <p:nvPr>
            <p:ph type="pic" sz="quarter" idx="21"/>
          </p:nvPr>
        </p:nvSpPr>
        <p:spPr bwMode="auto">
          <a:xfrm>
            <a:off x="4714655" y="3307563"/>
            <a:ext cx="2647950" cy="2647951"/>
          </a:xfrm>
          <a:prstGeom prst="ellipse">
            <a:avLst/>
          </a:prstGeom>
          <a:solidFill>
            <a:schemeClr val="accent3"/>
          </a:solidFill>
          <a:ln>
            <a:noFill/>
          </a:ln>
          <a:extLst/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120492" y="3307563"/>
            <a:ext cx="2647950" cy="2647951"/>
          </a:xfrm>
          <a:prstGeom prst="ellipse">
            <a:avLst/>
          </a:prstGeom>
          <a:solidFill>
            <a:srgbClr val="D5D2CA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 op het pictogram als u een afbeelding wilt toevoegen</a:t>
            </a:r>
            <a:endParaRPr kumimoji="0" lang="nl-NL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491643" y="230191"/>
            <a:ext cx="8442796" cy="840125"/>
          </a:xfrm>
        </p:spPr>
        <p:txBody>
          <a:bodyPr/>
          <a:lstStyle/>
          <a:p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/>
          </a:p>
        </p:txBody>
      </p:sp>
      <p:sp>
        <p:nvSpPr>
          <p:cNvPr id="14" name="Tijdelijke aanduiding voor tekst 4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485775" y="1616404"/>
            <a:ext cx="8447088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Ondertitel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tekst 4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476254" y="2262391"/>
            <a:ext cx="8447087" cy="371475"/>
          </a:xfrm>
          <a:prstGeom prst="rect">
            <a:avLst/>
          </a:prstGeom>
          <a:noFill/>
          <a:ln>
            <a:noFill/>
          </a:ln>
          <a:extLst/>
        </p:spPr>
        <p:txBody>
          <a:bodyPr lIns="36000" rIns="90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Datum, </a:t>
            </a:r>
            <a:r>
              <a:rPr kumimoji="0" lang="en-GB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Auteursnaam</a:t>
            </a:r>
            <a:endParaRPr kumimoji="0" lang="en-GB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24" hasCustomPrompt="1"/>
          </p:nvPr>
        </p:nvSpPr>
        <p:spPr>
          <a:xfrm>
            <a:off x="4591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138117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  <p:sp>
        <p:nvSpPr>
          <p:cNvPr id="18" name="Tijdelijke aanduiding voor afbeelding 24"/>
          <p:cNvSpPr>
            <a:spLocks noGrp="1" noChangeAspect="1"/>
          </p:cNvSpPr>
          <p:nvPr>
            <p:ph type="pic" sz="quarter" idx="26" hasCustomPrompt="1"/>
          </p:nvPr>
        </p:nvSpPr>
        <p:spPr>
          <a:xfrm>
            <a:off x="7685116" y="6126570"/>
            <a:ext cx="1248107" cy="60760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nl-NL" noProof="0" dirty="0" smtClean="0"/>
              <a:t>Klik op het pictogram als u een logo wilt toevoegen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495965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491643" y="230194"/>
            <a:ext cx="8442796" cy="840125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  <a:extLst/>
        </p:spPr>
        <p:txBody>
          <a:bodyPr vert="horz" wrap="square" lIns="18000" tIns="0" rIns="91440" bIns="324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stijl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421200" y="1843200"/>
            <a:ext cx="8521188" cy="40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 smtClean="0"/>
              <a:t>Klik</a:t>
            </a:r>
            <a:r>
              <a:rPr lang="en-GB" dirty="0" smtClean="0"/>
              <a:t> om de </a:t>
            </a:r>
            <a:r>
              <a:rPr lang="en-GB" dirty="0" err="1" smtClean="0"/>
              <a:t>modelstijlen</a:t>
            </a:r>
            <a:r>
              <a:rPr lang="en-GB" dirty="0" smtClean="0"/>
              <a:t> </a:t>
            </a:r>
            <a:r>
              <a:rPr lang="en-GB" dirty="0" err="1" smtClean="0"/>
              <a:t>te</a:t>
            </a:r>
            <a:r>
              <a:rPr lang="en-GB" dirty="0" smtClean="0"/>
              <a:t> </a:t>
            </a:r>
            <a:r>
              <a:rPr lang="en-GB" dirty="0" err="1" smtClean="0"/>
              <a:t>bewerken</a:t>
            </a:r>
            <a:endParaRPr lang="en-GB" dirty="0" smtClean="0"/>
          </a:p>
          <a:p>
            <a:pPr lvl="1"/>
            <a:r>
              <a:rPr lang="en-GB" dirty="0" err="1" smtClean="0"/>
              <a:t>Tweede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2"/>
            <a:r>
              <a:rPr lang="en-GB" dirty="0" err="1" smtClean="0"/>
              <a:t>Derde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3"/>
            <a:r>
              <a:rPr lang="en-GB" dirty="0" err="1" smtClean="0"/>
              <a:t>Vierde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r>
              <a:rPr lang="en-GB" dirty="0" err="1" smtClean="0"/>
              <a:t>Vijfde</a:t>
            </a:r>
            <a:r>
              <a:rPr lang="en-GB" dirty="0" smtClean="0"/>
              <a:t> </a:t>
            </a:r>
            <a:r>
              <a:rPr lang="en-GB" dirty="0" err="1" smtClean="0"/>
              <a:t>niveau</a:t>
            </a:r>
            <a:endParaRPr lang="en-GB" dirty="0" smtClean="0"/>
          </a:p>
          <a:p>
            <a:pPr lvl="4"/>
            <a:endParaRPr lang="en-GB" dirty="0" smtClean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520432" y="6370469"/>
            <a:ext cx="468000" cy="164251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defRPr lang="nl-NL" sz="900" smtClean="0">
                <a:latin typeface="Verdana" pitchFamily="34" charset="0"/>
              </a:defRPr>
            </a:lvl1pPr>
          </a:lstStyle>
          <a:p>
            <a:pPr algn="r">
              <a:lnSpc>
                <a:spcPts val="1200"/>
              </a:lnSpc>
            </a:pPr>
            <a:fld id="{F25965E0-7062-474C-8671-DB3A3CE669B0}" type="slidenum">
              <a:rPr lang="en-GB" smtClean="0"/>
              <a:pPr algn="r">
                <a:lnSpc>
                  <a:spcPts val="1200"/>
                </a:lnSpc>
              </a:pPr>
              <a:t>‹#›</a:t>
            </a:fld>
            <a:endParaRPr lang="en-GB" dirty="0"/>
          </a:p>
        </p:txBody>
      </p:sp>
      <p:pic>
        <p:nvPicPr>
          <p:cNvPr id="2" name="Picture 1"/>
          <p:cNvPicPr>
            <a:picLocks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55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707" r:id="rId2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lnSpc>
          <a:spcPts val="4000"/>
        </a:lnSpc>
        <a:spcBef>
          <a:spcPct val="0"/>
        </a:spcBef>
        <a:spcAft>
          <a:spcPct val="0"/>
        </a:spcAft>
        <a:defRPr sz="30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189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377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566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754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07" indent="-252407" algn="l" rtl="0" fontAlgn="base">
        <a:lnSpc>
          <a:spcPts val="2500"/>
        </a:lnSpc>
        <a:spcBef>
          <a:spcPts val="12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38" indent="-285744" algn="l" rtl="0" fontAlgn="base">
        <a:lnSpc>
          <a:spcPts val="2500"/>
        </a:lnSpc>
        <a:spcBef>
          <a:spcPts val="10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553" indent="-319080" algn="l" rtl="0" fontAlgn="base">
        <a:lnSpc>
          <a:spcPts val="2500"/>
        </a:lnSpc>
        <a:spcBef>
          <a:spcPts val="1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333" indent="-360354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03" indent="-352417" algn="l" rtl="0" fontAlgn="base">
        <a:lnSpc>
          <a:spcPts val="2500"/>
        </a:lnSpc>
        <a:spcBef>
          <a:spcPct val="20000"/>
        </a:spcBef>
        <a:spcAft>
          <a:spcPct val="0"/>
        </a:spcAft>
        <a:buSzPct val="115000"/>
        <a:buFont typeface="Verdana" pitchFamily="34" charset="0"/>
        <a:buChar char="●"/>
        <a:defRPr sz="22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98647-EDC7-400B-8225-742630749A44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545CB-C474-48B9-958C-6B7ED159AD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100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0A395-E304-4DE0-B338-D43395D5AF86}" type="datetimeFigureOut">
              <a:rPr lang="en-GB" smtClean="0"/>
              <a:t>27/05/2018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207D8-5BD6-4C4A-86E5-125200E25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493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3"/>
          <p:cNvSpPr txBox="1">
            <a:spLocks/>
          </p:cNvSpPr>
          <p:nvPr/>
        </p:nvSpPr>
        <p:spPr bwMode="auto">
          <a:xfrm>
            <a:off x="491643" y="1294874"/>
            <a:ext cx="8365895" cy="745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>
                <a:srgbClr val="005172"/>
              </a:buClr>
              <a:defRPr/>
            </a:pPr>
            <a:r>
              <a:rPr lang="en-GB" sz="2500" dirty="0">
                <a:solidFill>
                  <a:srgbClr val="000000"/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In House pipeline: NG-Tax</a:t>
            </a:r>
          </a:p>
          <a:p>
            <a:pPr lvl="0" algn="ctr">
              <a:buClr>
                <a:srgbClr val="005172"/>
              </a:buClr>
              <a:defRPr/>
            </a:pPr>
            <a:r>
              <a:rPr lang="en-GB" sz="2500" dirty="0">
                <a:solidFill>
                  <a:schemeClr val="bg1">
                    <a:lumMod val="6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Validation based on controls</a:t>
            </a:r>
          </a:p>
          <a:p>
            <a:pPr marL="0" marR="0" lvl="0" indent="0" algn="ctr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BC038-A5B1-4261-9CD3-393980B7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54" y="4085033"/>
            <a:ext cx="4275245" cy="267059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8A92F5-2DD7-4313-A9E3-7A73A8184F40}"/>
              </a:ext>
            </a:extLst>
          </p:cNvPr>
          <p:cNvSpPr/>
          <p:nvPr/>
        </p:nvSpPr>
        <p:spPr>
          <a:xfrm>
            <a:off x="458339" y="2840244"/>
            <a:ext cx="863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Open &amp; reproducible microbiome data analysis spring school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IN" dirty="0">
                <a:solidFill>
                  <a:srgbClr val="333333"/>
                </a:solidFill>
                <a:latin typeface="Source Sans Pro"/>
              </a:rPr>
              <a:t>Wageningen, The Netherlands, May 28-30, 2018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40B0EDBC-01D8-4D00-9DC4-D24EF631D4ED}"/>
              </a:ext>
            </a:extLst>
          </p:cNvPr>
          <p:cNvSpPr txBox="1">
            <a:spLocks/>
          </p:cNvSpPr>
          <p:nvPr/>
        </p:nvSpPr>
        <p:spPr bwMode="auto">
          <a:xfrm>
            <a:off x="4886632" y="4546192"/>
            <a:ext cx="4047807" cy="174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6000" tIns="45720" rIns="9000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None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500"/>
              </a:lnSpc>
              <a:spcBef>
                <a:spcPts val="1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500"/>
              </a:lnSpc>
              <a:spcBef>
                <a:spcPct val="200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22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ts val="25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Gerben DA Hermes, PhD</a:t>
            </a:r>
            <a:endParaRPr kumimoji="0" lang="en-GB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L</a:t>
            </a: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aboratory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of Microbiology,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005172"/>
              </a:buClr>
              <a:buSzPct val="140000"/>
              <a:buFont typeface="Wingdings" pitchFamily="2" charset="2"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Wageningen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Tai Le" panose="020B0502040204020203" pitchFamily="34" charset="0"/>
                <a:ea typeface="+mn-ea"/>
                <a:cs typeface="Microsoft Tai Le" panose="020B0502040204020203" pitchFamily="34" charset="0"/>
              </a:rPr>
              <a:t> University &amp; Research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Tai Le" panose="020B0502040204020203" pitchFamily="34" charset="0"/>
              <a:ea typeface="+mn-ea"/>
              <a:cs typeface="Microsoft Tai L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example: very clear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6250"/>
          <a:stretch/>
        </p:blipFill>
        <p:spPr bwMode="auto">
          <a:xfrm>
            <a:off x="323528" y="1340520"/>
            <a:ext cx="43434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Connector 3"/>
          <p:cNvCxnSpPr/>
          <p:nvPr/>
        </p:nvCxnSpPr>
        <p:spPr>
          <a:xfrm flipV="1">
            <a:off x="1456606" y="3244726"/>
            <a:ext cx="3888432" cy="1440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92080" y="3059668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 match in the SILVA DB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03648" y="3492500"/>
            <a:ext cx="3941390" cy="805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92080" y="341970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hits with 100% match in the SILVA DB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494706" y="2916436"/>
            <a:ext cx="394139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2708920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Nr</a:t>
            </a: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hits that are </a:t>
            </a:r>
            <a:r>
              <a:rPr kumimoji="0" lang="en-GB" sz="1800" b="0" i="1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Feacalibacterium</a:t>
            </a:r>
            <a:endParaRPr kumimoji="0" lang="en-GB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7584" y="4066039"/>
            <a:ext cx="2880320" cy="1955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429309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All hits in the SILVA DB with 100%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31920" y="5059680"/>
            <a:ext cx="50444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99.34% of the 100% matches of that sequence (OTU) in the SILVA database </a:t>
            </a:r>
            <a:r>
              <a:rPr lang="en-GB" sz="1400" dirty="0">
                <a:latin typeface="Verdana" pitchFamily="34" charset="0"/>
              </a:rPr>
              <a:t>are </a:t>
            </a:r>
            <a:r>
              <a:rPr lang="en-GB" sz="1400" i="1" dirty="0" err="1">
                <a:latin typeface="Verdana" pitchFamily="34" charset="0"/>
              </a:rPr>
              <a:t>Feacalibacterium</a:t>
            </a:r>
            <a:endParaRPr lang="en-GB" sz="1400" i="1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9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Real example: less clear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8281"/>
          <a:stretch/>
        </p:blipFill>
        <p:spPr bwMode="auto">
          <a:xfrm>
            <a:off x="701371" y="1225078"/>
            <a:ext cx="4128324" cy="5346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435629" y="4365104"/>
            <a:ext cx="3039134" cy="1791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36096" y="436510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67% @100% match with 3704 hits -&gt; back to family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26347" y="3591924"/>
            <a:ext cx="22194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2.7% </a:t>
            </a:r>
            <a:r>
              <a:rPr lang="en-GB" sz="1400" dirty="0" err="1" smtClean="0">
                <a:latin typeface="Verdana" pitchFamily="34" charset="0"/>
              </a:rPr>
              <a:t>Pantoea</a:t>
            </a:r>
            <a:endParaRPr lang="en-GB" sz="1400" dirty="0" smtClean="0">
              <a:latin typeface="Verdan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6347" y="5514109"/>
            <a:ext cx="2219498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25% </a:t>
            </a:r>
            <a:r>
              <a:rPr lang="en-GB" sz="1400" dirty="0" err="1" smtClean="0">
                <a:latin typeface="Verdana" pitchFamily="34" charset="0"/>
              </a:rPr>
              <a:t>Citrobacter</a:t>
            </a:r>
            <a:endParaRPr lang="en-GB" sz="1400" dirty="0" smtClean="0">
              <a:latin typeface="Verdana" pitchFamily="34" charset="0"/>
            </a:endParaRPr>
          </a:p>
        </p:txBody>
      </p:sp>
      <p:sp>
        <p:nvSpPr>
          <p:cNvPr id="3" name="Bent Arrow 2"/>
          <p:cNvSpPr/>
          <p:nvPr/>
        </p:nvSpPr>
        <p:spPr>
          <a:xfrm flipH="1">
            <a:off x="5895246" y="2202873"/>
            <a:ext cx="1197034" cy="2162231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400" dirty="0" smtClean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842904" y="1994215"/>
            <a:ext cx="2192136" cy="2544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78127" y="1590861"/>
            <a:ext cx="2219498" cy="53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Assigned:</a:t>
            </a:r>
          </a:p>
          <a:p>
            <a:pPr>
              <a:lnSpc>
                <a:spcPts val="1800"/>
              </a:lnSpc>
            </a:pPr>
            <a:r>
              <a:rPr lang="en-GB" sz="1400" dirty="0" err="1" smtClean="0">
                <a:latin typeface="Verdana" pitchFamily="34" charset="0"/>
              </a:rPr>
              <a:t>Enterobacteriacaea</a:t>
            </a:r>
            <a:endParaRPr lang="en-GB" sz="1400" dirty="0" smtClean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42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014488"/>
          </a:xfrm>
        </p:spPr>
        <p:txBody>
          <a:bodyPr/>
          <a:lstStyle/>
          <a:p>
            <a:r>
              <a:rPr lang="en-GB" dirty="0" smtClean="0"/>
              <a:t>NG-Tax classification accuracy &amp; confidence</a:t>
            </a:r>
            <a:br>
              <a:rPr lang="en-GB" dirty="0" smtClean="0"/>
            </a:br>
            <a:r>
              <a:rPr lang="en-GB" sz="2000" dirty="0" smtClean="0"/>
              <a:t>2x70nt information</a:t>
            </a:r>
            <a:endParaRPr lang="en-GB" sz="2000" dirty="0"/>
          </a:p>
        </p:txBody>
      </p:sp>
      <p:pic>
        <p:nvPicPr>
          <p:cNvPr id="3" name="Picture 2" descr="D:\20161111 Backup papers\16S pipeline paper\confidence_tax_assignment_2_final-new-version-galaxy-version-1.0-after-corrrect-parsing-of-the-databas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1294560"/>
            <a:ext cx="6408420" cy="555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86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Validation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Sources of error/noise:</a:t>
            </a:r>
          </a:p>
          <a:p>
            <a:r>
              <a:rPr lang="en-GB" dirty="0" smtClean="0"/>
              <a:t>4 different synthetic community types </a:t>
            </a:r>
            <a:r>
              <a:rPr lang="en-GB" dirty="0"/>
              <a:t>(each in </a:t>
            </a:r>
            <a:r>
              <a:rPr lang="en-GB" dirty="0" smtClean="0"/>
              <a:t>triplicate)</a:t>
            </a:r>
          </a:p>
          <a:p>
            <a:r>
              <a:rPr lang="en-GB" dirty="0" smtClean="0"/>
              <a:t>2 different variable regions V4, V5-V6</a:t>
            </a:r>
          </a:p>
          <a:p>
            <a:r>
              <a:rPr lang="en-GB" dirty="0" smtClean="0"/>
              <a:t>2 primer pairs (515F-806R, 784F-1064R)</a:t>
            </a:r>
          </a:p>
          <a:p>
            <a:r>
              <a:rPr lang="en-GB" dirty="0" smtClean="0"/>
              <a:t>25-35 PCR cycles</a:t>
            </a:r>
          </a:p>
          <a:p>
            <a:r>
              <a:rPr lang="en-GB" dirty="0" smtClean="0"/>
              <a:t>7 libraries</a:t>
            </a:r>
          </a:p>
          <a:p>
            <a:r>
              <a:rPr lang="en-GB" dirty="0" smtClean="0"/>
              <a:t>3 different sequencing runs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A70C5-A73E-48C6-90B8-1AC6838FC16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832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NG-Tax </a:t>
            </a:r>
            <a:r>
              <a:rPr lang="en-GB" dirty="0"/>
              <a:t>performance: alpha </a:t>
            </a:r>
            <a:r>
              <a:rPr lang="en-GB" dirty="0" smtClean="0"/>
              <a:t>diversity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4098" name="Picture 2" descr="D:\20161111 Backup papers\16S pipeline paper\alpha-diversit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42" y="2564904"/>
            <a:ext cx="4802920" cy="258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076056" y="2321350"/>
            <a:ext cx="3456384" cy="2613000"/>
            <a:chOff x="5076056" y="2321350"/>
            <a:chExt cx="3456384" cy="2613000"/>
          </a:xfrm>
        </p:grpSpPr>
        <p:pic>
          <p:nvPicPr>
            <p:cNvPr id="4099" name="Picture 3" descr="D:\20161111 Backup papers\16S pipeline paper\Figure 5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10" t="53750" r="7768"/>
            <a:stretch/>
          </p:blipFill>
          <p:spPr bwMode="auto">
            <a:xfrm>
              <a:off x="5076056" y="2321350"/>
              <a:ext cx="3456384" cy="261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364088" y="2996952"/>
              <a:ext cx="360040" cy="18926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6588224" y="2564904"/>
              <a:ext cx="432048" cy="57606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Rarefaction plots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884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/>
              <a:t>NG-Tax performance: </a:t>
            </a:r>
            <a:r>
              <a:rPr lang="en-GB" dirty="0" smtClean="0"/>
              <a:t>beta </a:t>
            </a:r>
            <a:r>
              <a:rPr lang="en-GB" dirty="0"/>
              <a:t>diversity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0" y="1820487"/>
            <a:ext cx="8790928" cy="401174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A70C5-A73E-48C6-90B8-1AC6838FC16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0893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/>
              <a:t>NG-Tax performance: beta diversity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A70C5-A73E-48C6-90B8-1AC6838FC16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" y="1890730"/>
            <a:ext cx="8806816" cy="3612295"/>
          </a:xfrm>
        </p:spPr>
      </p:pic>
    </p:spTree>
    <p:extLst>
      <p:ext uri="{BB962C8B-B14F-4D97-AF65-F5344CB8AC3E}">
        <p14:creationId xmlns:p14="http://schemas.microsoft.com/office/powerpoint/2010/main" val="359999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Retain or retrieve the relevant </a:t>
            </a:r>
            <a:r>
              <a:rPr lang="en-GB" b="1" dirty="0" smtClean="0"/>
              <a:t>high resolution</a:t>
            </a:r>
            <a:r>
              <a:rPr lang="en-GB" dirty="0" smtClean="0"/>
              <a:t> </a:t>
            </a:r>
          </a:p>
          <a:p>
            <a:pPr marL="0" indent="0" algn="ctr">
              <a:buNone/>
            </a:pPr>
            <a:r>
              <a:rPr lang="en-GB" b="1" dirty="0" smtClean="0"/>
              <a:t>biological information </a:t>
            </a:r>
            <a:r>
              <a:rPr lang="en-GB" dirty="0" smtClean="0"/>
              <a:t>despite high noise levels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Independent of 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dirty="0" smtClean="0"/>
              <a:t>primer type/variable region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dirty="0" smtClean="0"/>
              <a:t>Sample diversity/complexity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en-GB" dirty="0" smtClean="0"/>
              <a:t>Sequencing run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883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Biom</a:t>
            </a:r>
            <a:r>
              <a:rPr lang="en-GB" dirty="0" smtClean="0"/>
              <a:t> (OTU table)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0233"/>
            <a:ext cx="9521248" cy="2205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198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interpretation: NG-Tax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Reads/OTU -&gt; confidence </a:t>
            </a:r>
          </a:p>
          <a:p>
            <a:r>
              <a:rPr lang="en-GB" dirty="0" smtClean="0"/>
              <a:t>~3 reads not very confident. 30.000 reads very confident</a:t>
            </a:r>
          </a:p>
          <a:p>
            <a:r>
              <a:rPr lang="en-GB" dirty="0" smtClean="0"/>
              <a:t>Classification ratio 0.8, maybe check</a:t>
            </a:r>
          </a:p>
          <a:p>
            <a:r>
              <a:rPr lang="en-GB" dirty="0" smtClean="0"/>
              <a:t>Preferably at genus level, OTUs contain too much risk/error, unless the OTU is very ‘clean’</a:t>
            </a:r>
          </a:p>
          <a:p>
            <a:r>
              <a:rPr lang="en-GB" dirty="0" smtClean="0"/>
              <a:t>Preferably use phylogenetic information because OTU based methods are very sensitive to noise</a:t>
            </a:r>
          </a:p>
          <a:p>
            <a:r>
              <a:rPr lang="en-GB" dirty="0" smtClean="0"/>
              <a:t>Check classification of interesting OTUs</a:t>
            </a:r>
          </a:p>
          <a:p>
            <a:r>
              <a:rPr lang="en-GB" dirty="0" smtClean="0"/>
              <a:t>Classify </a:t>
            </a:r>
            <a:r>
              <a:rPr lang="en-GB" dirty="0" err="1" smtClean="0"/>
              <a:t>Nas</a:t>
            </a:r>
            <a:r>
              <a:rPr lang="en-GB" dirty="0" smtClean="0"/>
              <a:t> using whatever method (blast is ugly)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96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447" y="1710199"/>
            <a:ext cx="8521188" cy="4089600"/>
          </a:xfrm>
        </p:spPr>
        <p:txBody>
          <a:bodyPr>
            <a:noAutofit/>
          </a:bodyPr>
          <a:lstStyle/>
          <a:p>
            <a:r>
              <a:rPr lang="en-GB" sz="2000" dirty="0" smtClean="0">
                <a:solidFill>
                  <a:srgbClr val="FF0000"/>
                </a:solidFill>
              </a:rPr>
              <a:t>Primer pair</a:t>
            </a:r>
          </a:p>
          <a:p>
            <a:r>
              <a:rPr lang="en-GB" sz="2000" dirty="0" smtClean="0">
                <a:solidFill>
                  <a:srgbClr val="FF0000"/>
                </a:solidFill>
              </a:rPr>
              <a:t>Barcoding strategy</a:t>
            </a:r>
          </a:p>
          <a:p>
            <a:r>
              <a:rPr lang="en-GB" sz="2000" dirty="0" smtClean="0"/>
              <a:t>Chimera filtering</a:t>
            </a:r>
          </a:p>
          <a:p>
            <a:r>
              <a:rPr lang="en-GB" sz="2000" dirty="0" smtClean="0"/>
              <a:t>Filtering parameters</a:t>
            </a:r>
          </a:p>
          <a:p>
            <a:r>
              <a:rPr lang="en-GB" sz="2000" dirty="0" smtClean="0"/>
              <a:t>OTU picking</a:t>
            </a:r>
          </a:p>
          <a:p>
            <a:r>
              <a:rPr lang="en-GB" sz="2000" dirty="0" smtClean="0"/>
              <a:t>Database</a:t>
            </a:r>
          </a:p>
          <a:p>
            <a:r>
              <a:rPr lang="en-GB" sz="2000" dirty="0" smtClean="0"/>
              <a:t>Etc...</a:t>
            </a:r>
          </a:p>
          <a:p>
            <a:endParaRPr lang="en-GB" sz="2000" dirty="0"/>
          </a:p>
          <a:p>
            <a:pPr marL="0" indent="0">
              <a:buNone/>
            </a:pPr>
            <a:r>
              <a:rPr lang="en-GB" sz="2000" dirty="0" smtClean="0"/>
              <a:t>And try to come up with an ‘optimal’ combination of each</a:t>
            </a:r>
            <a:endParaRPr lang="en-GB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Tested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08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In house analysis pipeline: NG-Tax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1A70C5-A73E-48C6-90B8-1AC6838FC164}" type="slidenum">
              <a:rPr lang="en-GB" smtClean="0"/>
              <a:t>3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0938" t="10741" r="20833" b="52593"/>
          <a:stretch/>
        </p:blipFill>
        <p:spPr>
          <a:xfrm>
            <a:off x="1101243" y="1776525"/>
            <a:ext cx="6667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9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NG-Tax </a:t>
            </a:r>
            <a:r>
              <a:rPr lang="en-GB" dirty="0" smtClean="0"/>
              <a:t>analysis &amp; settings</a:t>
            </a:r>
            <a:br>
              <a:rPr lang="en-GB" dirty="0" smtClean="0"/>
            </a:br>
            <a:r>
              <a:rPr lang="en-GB" dirty="0" smtClean="0"/>
              <a:t>Galaxy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r="50000"/>
          <a:stretch/>
        </p:blipFill>
        <p:spPr bwMode="auto">
          <a:xfrm>
            <a:off x="125760" y="1484784"/>
            <a:ext cx="8892480" cy="468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263140" y="2339340"/>
            <a:ext cx="640080" cy="396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164080" y="3086100"/>
            <a:ext cx="640080" cy="396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164080" y="4290060"/>
            <a:ext cx="640080" cy="396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133600" y="4701540"/>
            <a:ext cx="640080" cy="3962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63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1299482"/>
          </a:xfrm>
        </p:spPr>
        <p:txBody>
          <a:bodyPr/>
          <a:lstStyle/>
          <a:p>
            <a:r>
              <a:rPr lang="en-US" altLang="en-US" sz="3200" b="1" dirty="0" smtClean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Validation:</a:t>
            </a:r>
            <a:br>
              <a:rPr lang="en-US" altLang="en-US" sz="3200" b="1" dirty="0" smtClean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600" b="1" dirty="0" smtClean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controls/Synthetic </a:t>
            </a:r>
            <a:r>
              <a:rPr lang="en-US" altLang="en-US" sz="2600" b="1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Mock </a:t>
            </a:r>
            <a:r>
              <a:rPr lang="en-US" altLang="en-US" sz="2600" b="1" dirty="0" smtClean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communities</a:t>
            </a:r>
            <a:endParaRPr lang="en-GB" sz="2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A70C5-A73E-48C6-90B8-1AC6838FC164}" type="slidenum">
              <a:rPr kumimoji="0" lang="en-GB" sz="900" b="0" i="0" u="none" strike="noStrike" kern="1200" cap="none" spc="0" normalizeH="0" baseline="0" noProof="0" smtClean="0">
                <a:ln>
                  <a:noFill/>
                </a:ln>
                <a:solidFill>
                  <a:srgbClr val="00517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900" b="0" i="0" u="none" strike="noStrike" kern="1200" cap="none" spc="0" normalizeH="0" baseline="0" noProof="0">
              <a:ln>
                <a:noFill/>
              </a:ln>
              <a:solidFill>
                <a:srgbClr val="00517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289050"/>
            <a:ext cx="4154488" cy="2447925"/>
          </a:xfrm>
          <a:prstGeom prst="rect">
            <a:avLst/>
          </a:prstGeom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2688"/>
            <a:ext cx="4154488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2239963"/>
            <a:ext cx="4084637" cy="349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Box 4"/>
          <p:cNvSpPr txBox="1">
            <a:spLocks noChangeArrowheads="1"/>
          </p:cNvSpPr>
          <p:nvPr/>
        </p:nvSpPr>
        <p:spPr bwMode="auto">
          <a:xfrm>
            <a:off x="5346700" y="2052638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1</a:t>
            </a:r>
          </a:p>
        </p:txBody>
      </p:sp>
      <p:sp>
        <p:nvSpPr>
          <p:cNvPr id="27" name="TextBox 11"/>
          <p:cNvSpPr txBox="1">
            <a:spLocks noChangeArrowheads="1"/>
          </p:cNvSpPr>
          <p:nvPr/>
        </p:nvSpPr>
        <p:spPr bwMode="auto">
          <a:xfrm>
            <a:off x="6156325" y="2032000"/>
            <a:ext cx="43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2</a:t>
            </a:r>
          </a:p>
        </p:txBody>
      </p:sp>
      <p:sp>
        <p:nvSpPr>
          <p:cNvPr id="28" name="TextBox 12"/>
          <p:cNvSpPr txBox="1">
            <a:spLocks noChangeArrowheads="1"/>
          </p:cNvSpPr>
          <p:nvPr/>
        </p:nvSpPr>
        <p:spPr bwMode="auto">
          <a:xfrm>
            <a:off x="6948488" y="2052638"/>
            <a:ext cx="431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3</a:t>
            </a:r>
          </a:p>
        </p:txBody>
      </p:sp>
      <p:sp>
        <p:nvSpPr>
          <p:cNvPr id="29" name="TextBox 13"/>
          <p:cNvSpPr txBox="1">
            <a:spLocks noChangeArrowheads="1"/>
          </p:cNvSpPr>
          <p:nvPr/>
        </p:nvSpPr>
        <p:spPr bwMode="auto">
          <a:xfrm>
            <a:off x="7740650" y="2070100"/>
            <a:ext cx="431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4</a:t>
            </a:r>
          </a:p>
        </p:txBody>
      </p:sp>
      <p:sp>
        <p:nvSpPr>
          <p:cNvPr id="30" name="TextBox 5"/>
          <p:cNvSpPr txBox="1">
            <a:spLocks noChangeArrowheads="1"/>
          </p:cNvSpPr>
          <p:nvPr/>
        </p:nvSpPr>
        <p:spPr bwMode="auto">
          <a:xfrm>
            <a:off x="4572000" y="1268413"/>
            <a:ext cx="421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Qualitative &amp; quantitative</a:t>
            </a:r>
          </a:p>
        </p:txBody>
      </p:sp>
      <p:sp>
        <p:nvSpPr>
          <p:cNvPr id="31" name="Left Brace 6"/>
          <p:cNvSpPr>
            <a:spLocks/>
          </p:cNvSpPr>
          <p:nvPr/>
        </p:nvSpPr>
        <p:spPr bwMode="auto">
          <a:xfrm rot="5400000">
            <a:off x="6030119" y="800894"/>
            <a:ext cx="522288" cy="2178050"/>
          </a:xfrm>
          <a:prstGeom prst="leftBrace">
            <a:avLst>
              <a:gd name="adj1" fmla="val 8340"/>
              <a:gd name="adj2" fmla="val 50000"/>
            </a:avLst>
          </a:prstGeom>
          <a:noFill/>
          <a:ln w="28575" algn="ctr">
            <a:solidFill>
              <a:srgbClr val="1F49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2" name="Left Brace 16"/>
          <p:cNvSpPr>
            <a:spLocks/>
          </p:cNvSpPr>
          <p:nvPr/>
        </p:nvSpPr>
        <p:spPr bwMode="auto">
          <a:xfrm rot="-5400000">
            <a:off x="7781131" y="5539582"/>
            <a:ext cx="261937" cy="647700"/>
          </a:xfrm>
          <a:prstGeom prst="leftBrace">
            <a:avLst>
              <a:gd name="adj1" fmla="val 8300"/>
              <a:gd name="adj2" fmla="val 50000"/>
            </a:avLst>
          </a:prstGeom>
          <a:noFill/>
          <a:ln w="28575" algn="ctr">
            <a:solidFill>
              <a:srgbClr val="1F497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</a:endParaRPr>
          </a:p>
        </p:txBody>
      </p:sp>
      <p:sp>
        <p:nvSpPr>
          <p:cNvPr id="33" name="TextBox 7"/>
          <p:cNvSpPr txBox="1">
            <a:spLocks noChangeArrowheads="1"/>
          </p:cNvSpPr>
          <p:nvPr/>
        </p:nvSpPr>
        <p:spPr bwMode="auto">
          <a:xfrm>
            <a:off x="6408738" y="5876925"/>
            <a:ext cx="28432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How low can we go</a:t>
            </a:r>
          </a:p>
        </p:txBody>
      </p:sp>
      <p:sp>
        <p:nvSpPr>
          <p:cNvPr id="34" name="TextBox 8"/>
          <p:cNvSpPr txBox="1">
            <a:spLocks noChangeArrowheads="1"/>
          </p:cNvSpPr>
          <p:nvPr/>
        </p:nvSpPr>
        <p:spPr bwMode="auto">
          <a:xfrm>
            <a:off x="179388" y="4437063"/>
            <a:ext cx="367188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0057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54 species 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0057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32 genera</a:t>
            </a: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0057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GB" altLang="en-US" sz="2400" b="0" i="0" u="none" strike="noStrike" kern="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</a:endParaRPr>
          </a:p>
          <a:p>
            <a:pPr marL="342900" marR="0" lvl="0" indent="-3429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20057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</a:rPr>
              <a:t>7 phyla</a:t>
            </a:r>
          </a:p>
        </p:txBody>
      </p:sp>
      <p:grpSp>
        <p:nvGrpSpPr>
          <p:cNvPr id="35" name="Group 34"/>
          <p:cNvGrpSpPr>
            <a:grpSpLocks/>
          </p:cNvGrpSpPr>
          <p:nvPr/>
        </p:nvGrpSpPr>
        <p:grpSpPr bwMode="auto">
          <a:xfrm>
            <a:off x="3347864" y="5616575"/>
            <a:ext cx="4896023" cy="592138"/>
            <a:chOff x="3347773" y="5616241"/>
            <a:chExt cx="4896635" cy="592179"/>
          </a:xfrm>
        </p:grpSpPr>
        <p:sp>
          <p:nvSpPr>
            <p:cNvPr id="36" name="Left Brace 20"/>
            <p:cNvSpPr>
              <a:spLocks/>
            </p:cNvSpPr>
            <p:nvPr/>
          </p:nvSpPr>
          <p:spPr bwMode="auto">
            <a:xfrm rot="-5400000">
              <a:off x="7035844" y="4668707"/>
              <a:ext cx="261030" cy="2156098"/>
            </a:xfrm>
            <a:prstGeom prst="leftBrace">
              <a:avLst>
                <a:gd name="adj1" fmla="val 8336"/>
                <a:gd name="adj2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altLang="en-US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</a:endParaRPr>
            </a:p>
          </p:txBody>
        </p:sp>
        <p:sp>
          <p:nvSpPr>
            <p:cNvPr id="37" name="TextBox 10"/>
            <p:cNvSpPr txBox="1">
              <a:spLocks noChangeArrowheads="1"/>
            </p:cNvSpPr>
            <p:nvPr/>
          </p:nvSpPr>
          <p:spPr bwMode="auto">
            <a:xfrm>
              <a:off x="3347773" y="5746755"/>
              <a:ext cx="17953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</a:rPr>
                <a:t>Resolution</a:t>
              </a:r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flipH="1" flipV="1">
            <a:off x="3923929" y="3573016"/>
            <a:ext cx="576063" cy="2159447"/>
          </a:xfrm>
          <a:prstGeom prst="straightConnector1">
            <a:avLst/>
          </a:prstGeom>
          <a:noFill/>
          <a:ln w="31750" cap="flat" cmpd="sng" algn="ctr">
            <a:solidFill>
              <a:srgbClr val="FF0000"/>
            </a:solidFill>
            <a:prstDash val="soli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0199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Effect of quality filtering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err="1" smtClean="0"/>
              <a:t>Bokulich</a:t>
            </a:r>
            <a:r>
              <a:rPr lang="en-GB" sz="1600" dirty="0" smtClean="0"/>
              <a:t> 2013, </a:t>
            </a:r>
            <a:r>
              <a:rPr lang="en-GB" sz="1600" dirty="0"/>
              <a:t>Quality-filtering vastly improves diversity estimates from Illumina amplicon </a:t>
            </a:r>
            <a:r>
              <a:rPr lang="en-GB" sz="1600" dirty="0" smtClean="0"/>
              <a:t>sequencing. Nat methods. </a:t>
            </a:r>
            <a:r>
              <a:rPr lang="en-GB" sz="1600" dirty="0" err="1" smtClean="0"/>
              <a:t>supplementals</a:t>
            </a:r>
            <a:endParaRPr lang="en-GB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2654"/>
            <a:ext cx="9144000" cy="38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6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643" y="230194"/>
            <a:ext cx="8442796" cy="791650"/>
          </a:xfrm>
        </p:spPr>
        <p:txBody>
          <a:bodyPr/>
          <a:lstStyle/>
          <a:p>
            <a:r>
              <a:rPr lang="en-GB" dirty="0" smtClean="0"/>
              <a:t>Settings optimization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200" y="1272540"/>
            <a:ext cx="8521188" cy="4660260"/>
          </a:xfrm>
        </p:spPr>
        <p:txBody>
          <a:bodyPr/>
          <a:lstStyle/>
          <a:p>
            <a:r>
              <a:rPr lang="en-GB" dirty="0" smtClean="0"/>
              <a:t>No quality filtering based on </a:t>
            </a:r>
            <a:r>
              <a:rPr lang="en-GB" dirty="0" err="1" smtClean="0"/>
              <a:t>phred</a:t>
            </a:r>
            <a:r>
              <a:rPr lang="en-GB" dirty="0" smtClean="0"/>
              <a:t> score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Filter by abundance -&gt; high quality</a:t>
            </a:r>
          </a:p>
          <a:p>
            <a:r>
              <a:rPr lang="en-GB" dirty="0" smtClean="0"/>
              <a:t>“QC” = </a:t>
            </a:r>
            <a:r>
              <a:rPr lang="en-GB" dirty="0" err="1" smtClean="0"/>
              <a:t>demultiplexing</a:t>
            </a:r>
            <a:r>
              <a:rPr lang="en-GB" dirty="0" smtClean="0"/>
              <a:t> (matching valid barcodes)</a:t>
            </a:r>
          </a:p>
          <a:p>
            <a:r>
              <a:rPr lang="en-GB" dirty="0" smtClean="0"/>
              <a:t>‘Short’ reads: 2x70nt (enough for identification) = less room for error.</a:t>
            </a:r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6" name="Picture 2" descr="Image result for illumina sequencing quality sco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41" y="2060992"/>
            <a:ext cx="6135732" cy="2515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473462" y="1691659"/>
            <a:ext cx="4593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Phred</a:t>
            </a:r>
            <a:r>
              <a:rPr lang="en-GB" dirty="0"/>
              <a:t> 10 = 90% accuracy, 30 99.9% </a:t>
            </a:r>
          </a:p>
        </p:txBody>
      </p:sp>
    </p:spTree>
    <p:extLst>
      <p:ext uri="{BB962C8B-B14F-4D97-AF65-F5344CB8AC3E}">
        <p14:creationId xmlns:p14="http://schemas.microsoft.com/office/powerpoint/2010/main" val="189540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OTU classification: Classify ratio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r="50000"/>
          <a:stretch/>
        </p:blipFill>
        <p:spPr bwMode="auto">
          <a:xfrm>
            <a:off x="125760" y="1484784"/>
            <a:ext cx="8892480" cy="468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1187624" y="4462244"/>
            <a:ext cx="165618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57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65" y="230194"/>
            <a:ext cx="8826374" cy="1059943"/>
          </a:xfrm>
        </p:spPr>
        <p:txBody>
          <a:bodyPr/>
          <a:lstStyle/>
          <a:p>
            <a:r>
              <a:rPr lang="en-GB" dirty="0"/>
              <a:t>95% sequence similarity: genus </a:t>
            </a:r>
            <a:r>
              <a:rPr lang="en-GB" dirty="0" smtClean="0"/>
              <a:t>level</a:t>
            </a:r>
            <a:br>
              <a:rPr lang="en-GB" dirty="0" smtClean="0"/>
            </a:br>
            <a:r>
              <a:rPr lang="en-GB" dirty="0" smtClean="0"/>
              <a:t>Based on full length 1500nt SILVA alignment</a:t>
            </a:r>
            <a:endParaRPr lang="en-GB" dirty="0"/>
          </a:p>
        </p:txBody>
      </p: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527521" y="3090070"/>
            <a:ext cx="5168200" cy="2803079"/>
            <a:chOff x="1878025" y="2276872"/>
            <a:chExt cx="6113847" cy="3444438"/>
          </a:xfrm>
          <a:effectLst>
            <a:outerShdw blurRad="50800" dist="50800" dir="5400000" algn="ctr" rotWithShape="0">
              <a:schemeClr val="bg1"/>
            </a:outerShdw>
          </a:effectLst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878025" y="2276872"/>
              <a:ext cx="6113847" cy="3444438"/>
            </a:xfrm>
            <a:prstGeom prst="rect">
              <a:avLst/>
            </a:prstGeom>
            <a:ln>
              <a:noFill/>
              <a:headEnd/>
              <a:tailEnd/>
            </a:ln>
            <a:extLst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4651091" y="2553893"/>
              <a:ext cx="969415" cy="292336"/>
              <a:chOff x="4147926" y="3603352"/>
              <a:chExt cx="833487" cy="219803"/>
            </a:xfrm>
          </p:grpSpPr>
          <p:sp>
            <p:nvSpPr>
              <p:cNvPr id="7" name="Oval 7"/>
              <p:cNvSpPr>
                <a:spLocks noChangeArrowheads="1"/>
              </p:cNvSpPr>
              <p:nvPr/>
            </p:nvSpPr>
            <p:spPr bwMode="auto">
              <a:xfrm>
                <a:off x="4147926" y="3729517"/>
                <a:ext cx="72009" cy="93638"/>
              </a:xfrm>
              <a:prstGeom prst="ellipse">
                <a:avLst/>
              </a:prstGeom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Oval 9"/>
              <p:cNvSpPr>
                <a:spLocks noChangeArrowheads="1"/>
              </p:cNvSpPr>
              <p:nvPr/>
            </p:nvSpPr>
            <p:spPr bwMode="auto">
              <a:xfrm>
                <a:off x="4909404" y="3603352"/>
                <a:ext cx="72009" cy="93638"/>
              </a:xfrm>
              <a:prstGeom prst="ellipse">
                <a:avLst/>
              </a:prstGeom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marL="0" marR="0" lvl="0" indent="0" algn="l" defTabSz="914400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Rectangle 17"/>
          <p:cNvSpPr/>
          <p:nvPr/>
        </p:nvSpPr>
        <p:spPr>
          <a:xfrm>
            <a:off x="2914741" y="3584356"/>
            <a:ext cx="844650" cy="20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66035" y="3575386"/>
            <a:ext cx="1283976" cy="20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863013" y="3584356"/>
            <a:ext cx="1716024" cy="20683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46438" y="2504161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95% sequence similarity: genus level</a:t>
            </a:r>
          </a:p>
        </p:txBody>
      </p:sp>
      <p:sp>
        <p:nvSpPr>
          <p:cNvPr id="28" name="Left Brace 27"/>
          <p:cNvSpPr/>
          <p:nvPr/>
        </p:nvSpPr>
        <p:spPr>
          <a:xfrm rot="5400000">
            <a:off x="3475592" y="1125409"/>
            <a:ext cx="286527" cy="3920363"/>
          </a:xfrm>
          <a:prstGeom prst="leftBrace">
            <a:avLst/>
          </a:prstGeom>
          <a:ln w="349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50348" y="1876687"/>
            <a:ext cx="4032448" cy="393544"/>
            <a:chOff x="1550348" y="1876687"/>
            <a:chExt cx="4032448" cy="39354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062516" y="2235746"/>
              <a:ext cx="62862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550348" y="2242433"/>
              <a:ext cx="1360478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926612" y="2231650"/>
              <a:ext cx="1656184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043070" y="1900899"/>
              <a:ext cx="81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 smtClean="0">
                  <a:solidFill>
                    <a:srgbClr val="FF0000"/>
                  </a:solidFill>
                  <a:latin typeface="Calibri"/>
                </a:rPr>
                <a:t>100</a:t>
              </a: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%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923623" y="1892171"/>
              <a:ext cx="81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 dirty="0" smtClean="0">
                  <a:solidFill>
                    <a:prstClr val="black"/>
                  </a:solidFill>
                  <a:latin typeface="Calibri"/>
                </a:rPr>
                <a:t>95</a:t>
              </a: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%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4732" y="1876687"/>
              <a:ext cx="819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noProof="0" dirty="0" smtClean="0">
                  <a:solidFill>
                    <a:prstClr val="black"/>
                  </a:solidFill>
                  <a:latin typeface="Calibri"/>
                </a:rPr>
                <a:t>99</a:t>
              </a:r>
              <a:r>
                <a:rPr kumimoji="0" lang="en-GB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%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823536" y="5931337"/>
            <a:ext cx="359063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GB" sz="1400" dirty="0" smtClean="0">
                <a:latin typeface="Verdana" pitchFamily="34" charset="0"/>
              </a:rPr>
              <a:t>SILVA: </a:t>
            </a:r>
            <a:r>
              <a:rPr lang="en-GB" sz="1400" dirty="0" err="1" smtClean="0">
                <a:latin typeface="Verdana" pitchFamily="34" charset="0"/>
              </a:rPr>
              <a:t>Blautia</a:t>
            </a:r>
            <a:r>
              <a:rPr lang="en-GB" sz="1400" dirty="0" smtClean="0">
                <a:latin typeface="Verdana" pitchFamily="34" charset="0"/>
              </a:rPr>
              <a:t>/</a:t>
            </a:r>
            <a:r>
              <a:rPr lang="en-GB" sz="1400" dirty="0" err="1" smtClean="0">
                <a:latin typeface="Verdana" pitchFamily="34" charset="0"/>
              </a:rPr>
              <a:t>Faecalibacterium</a:t>
            </a:r>
            <a:endParaRPr lang="en-GB" sz="1400" dirty="0" smtClean="0">
              <a:latin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79037" y="3038249"/>
            <a:ext cx="391529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Same sequence/different classification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‘choose’?</a:t>
            </a: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9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6" grpId="0"/>
      <p:bldP spid="28" grpId="0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Wageningen 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454</Words>
  <Application>Microsoft Office PowerPoint</Application>
  <PresentationFormat>On-screen Show (4:3)</PresentationFormat>
  <Paragraphs>103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Microsoft Tai Le</vt:lpstr>
      <vt:lpstr>Source Sans Pro</vt:lpstr>
      <vt:lpstr>Verdana</vt:lpstr>
      <vt:lpstr>Wingdings</vt:lpstr>
      <vt:lpstr>Wageningen UR</vt:lpstr>
      <vt:lpstr>Office Theme</vt:lpstr>
      <vt:lpstr>1_Office Theme</vt:lpstr>
      <vt:lpstr>PowerPoint Presentation</vt:lpstr>
      <vt:lpstr>Tested parameters</vt:lpstr>
      <vt:lpstr>In house analysis pipeline: NG-Tax</vt:lpstr>
      <vt:lpstr>NG-Tax analysis &amp; settings Galaxy interface</vt:lpstr>
      <vt:lpstr>Validation: Positive controls/Synthetic or Mock communities</vt:lpstr>
      <vt:lpstr>Effect of quality filtering</vt:lpstr>
      <vt:lpstr>Settings optimization</vt:lpstr>
      <vt:lpstr>OTU classification: Classify ratio</vt:lpstr>
      <vt:lpstr>95% sequence similarity: genus level Based on full length 1500nt SILVA alignment</vt:lpstr>
      <vt:lpstr>Real example: very clear</vt:lpstr>
      <vt:lpstr>Real example: less clear</vt:lpstr>
      <vt:lpstr>NG-Tax classification accuracy &amp; confidence 2x70nt information</vt:lpstr>
      <vt:lpstr>Validation</vt:lpstr>
      <vt:lpstr>NG-Tax performance: alpha diversity </vt:lpstr>
      <vt:lpstr>NG-Tax performance: beta diversity</vt:lpstr>
      <vt:lpstr>NG-Tax performance: beta diversity</vt:lpstr>
      <vt:lpstr>PowerPoint Presentation</vt:lpstr>
      <vt:lpstr>Biom (OTU table)</vt:lpstr>
      <vt:lpstr>Data interpretation: NG-Tax</vt:lpstr>
    </vt:vector>
  </TitlesOfParts>
  <Company>Wageningen University and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Hermes, Gerben</dc:creator>
  <cp:lastModifiedBy>Hermes, Gerben</cp:lastModifiedBy>
  <cp:revision>65</cp:revision>
  <dcterms:created xsi:type="dcterms:W3CDTF">2017-11-21T11:43:32Z</dcterms:created>
  <dcterms:modified xsi:type="dcterms:W3CDTF">2018-05-27T21:32:37Z</dcterms:modified>
</cp:coreProperties>
</file>